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6" r:id="rId9"/>
    <p:sldId id="267" r:id="rId10"/>
    <p:sldId id="265" r:id="rId11"/>
    <p:sldId id="264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112664041994748"/>
          <c:y val="6.5585875984251973E-2"/>
          <c:w val="0.8355400262467193"/>
          <c:h val="0.6134677657480314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Соц/ком</c:v>
                </c:pt>
                <c:pt idx="1">
                  <c:v>Познавател</c:v>
                </c:pt>
                <c:pt idx="2">
                  <c:v>Речевое</c:v>
                </c:pt>
                <c:pt idx="3">
                  <c:v>Худ/эст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1</c:v>
                </c:pt>
                <c:pt idx="1">
                  <c:v>0.96000000000000008</c:v>
                </c:pt>
                <c:pt idx="2">
                  <c:v>0.92</c:v>
                </c:pt>
                <c:pt idx="3">
                  <c:v>0.96000000000000008</c:v>
                </c:pt>
                <c:pt idx="4">
                  <c:v>0.85000000000000009</c:v>
                </c:pt>
              </c:numCache>
            </c:numRef>
          </c:val>
        </c:ser>
        <c:axId val="112661248"/>
        <c:axId val="112662784"/>
      </c:barChart>
      <c:catAx>
        <c:axId val="112661248"/>
        <c:scaling>
          <c:orientation val="minMax"/>
        </c:scaling>
        <c:axPos val="b"/>
        <c:tickLblPos val="nextTo"/>
        <c:crossAx val="112662784"/>
        <c:crosses val="autoZero"/>
        <c:auto val="1"/>
        <c:lblAlgn val="ctr"/>
        <c:lblOffset val="100"/>
      </c:catAx>
      <c:valAx>
        <c:axId val="112662784"/>
        <c:scaling>
          <c:orientation val="minMax"/>
        </c:scaling>
        <c:axPos val="l"/>
        <c:majorGridlines/>
        <c:numFmt formatCode="0%" sourceLinked="1"/>
        <c:tickLblPos val="nextTo"/>
        <c:crossAx val="112661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Оптимальный</c:v>
                </c:pt>
                <c:pt idx="2">
                  <c:v>Допустимый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0.22</c:v>
                </c:pt>
                <c:pt idx="1">
                  <c:v>0.6</c:v>
                </c:pt>
                <c:pt idx="2">
                  <c:v>0.18</c:v>
                </c:pt>
              </c:numCache>
            </c:numRef>
          </c:val>
        </c:ser>
        <c:axId val="144839040"/>
        <c:axId val="144840576"/>
      </c:barChart>
      <c:catAx>
        <c:axId val="144839040"/>
        <c:scaling>
          <c:orientation val="minMax"/>
        </c:scaling>
        <c:axPos val="b"/>
        <c:tickLblPos val="nextTo"/>
        <c:crossAx val="144840576"/>
        <c:crosses val="autoZero"/>
        <c:auto val="1"/>
        <c:lblAlgn val="ctr"/>
        <c:lblOffset val="100"/>
      </c:catAx>
      <c:valAx>
        <c:axId val="144840576"/>
        <c:scaling>
          <c:orientation val="minMax"/>
        </c:scaling>
        <c:axPos val="l"/>
        <c:majorGridlines/>
        <c:numFmt formatCode="0%" sourceLinked="1"/>
        <c:tickLblPos val="nextTo"/>
        <c:crossAx val="144839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Личностные</c:v>
                </c:pt>
                <c:pt idx="1">
                  <c:v>Коммуникативные</c:v>
                </c:pt>
                <c:pt idx="2">
                  <c:v>Информационные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0.96000000000000008</c:v>
                </c:pt>
                <c:pt idx="1">
                  <c:v>0.98</c:v>
                </c:pt>
                <c:pt idx="2">
                  <c:v>0.97000000000000008</c:v>
                </c:pt>
              </c:numCache>
            </c:numRef>
          </c:val>
        </c:ser>
        <c:axId val="112708608"/>
        <c:axId val="112710400"/>
      </c:barChart>
      <c:catAx>
        <c:axId val="112708608"/>
        <c:scaling>
          <c:orientation val="minMax"/>
        </c:scaling>
        <c:axPos val="b"/>
        <c:tickLblPos val="nextTo"/>
        <c:crossAx val="112710400"/>
        <c:crosses val="autoZero"/>
        <c:auto val="1"/>
        <c:lblAlgn val="ctr"/>
        <c:lblOffset val="100"/>
      </c:catAx>
      <c:valAx>
        <c:axId val="112710400"/>
        <c:scaling>
          <c:orientation val="minMax"/>
        </c:scaling>
        <c:axPos val="l"/>
        <c:majorGridlines/>
        <c:numFmt formatCode="0%" sourceLinked="1"/>
        <c:tickLblPos val="nextTo"/>
        <c:crossAx val="112708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42918"/>
            <a:ext cx="7772400" cy="3214709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Отчет за 2021-2022 учебный ГОД </a:t>
            </a:r>
            <a:r>
              <a:rPr lang="ru-RU" dirty="0" smtClean="0"/>
              <a:t>Подготовительная к школе группа 03 «Непоседы»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28" y="5072074"/>
            <a:ext cx="3494084" cy="1071570"/>
          </a:xfrm>
        </p:spPr>
        <p:txBody>
          <a:bodyPr/>
          <a:lstStyle/>
          <a:p>
            <a:pPr algn="r"/>
            <a:r>
              <a:rPr lang="ru-RU" dirty="0" smtClean="0"/>
              <a:t>Воспитатели: </a:t>
            </a:r>
            <a:r>
              <a:rPr lang="ru-RU" dirty="0" err="1" smtClean="0"/>
              <a:t>Чахалян</a:t>
            </a:r>
            <a:r>
              <a:rPr lang="ru-RU" dirty="0" smtClean="0"/>
              <a:t> А.А, Евдокимова О.А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Взаимодействие с семьями воспитанников.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25.11.2021г – М/К от родителей выпечка вафлей по теме «Семейные традиции»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12.2021г - Изготовление горки для детей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26.02.2022г – Выход с детьми и родителями в театр Муз. Комедии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28.02.2022г –М/К с родителями Масленичная неделя «Выпекаем блинов»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23.04.2022г – Общегородской субботник, участие в уборки территории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05.05.2022г – </a:t>
            </a:r>
            <a:r>
              <a:rPr lang="ru-RU" sz="2400" dirty="0" err="1" smtClean="0"/>
              <a:t>Квест</a:t>
            </a:r>
            <a:r>
              <a:rPr lang="ru-RU" sz="2400" dirty="0" smtClean="0"/>
              <a:t> посвященный  9 мая с родителями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«Семья года» – Итоги.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Семья Киреевых </a:t>
            </a:r>
            <a:r>
              <a:rPr lang="ru-RU" dirty="0" smtClean="0"/>
              <a:t>– «Самая творческая 						семья»</a:t>
            </a:r>
          </a:p>
          <a:p>
            <a:pPr>
              <a:buNone/>
            </a:pPr>
            <a:r>
              <a:rPr lang="ru-RU" b="1" dirty="0" smtClean="0"/>
              <a:t>Семья Козловых </a:t>
            </a:r>
            <a:r>
              <a:rPr lang="ru-RU" dirty="0" smtClean="0"/>
              <a:t>– «Самая ответственная 						семья»</a:t>
            </a:r>
          </a:p>
          <a:p>
            <a:pPr>
              <a:buNone/>
            </a:pPr>
            <a:r>
              <a:rPr lang="ru-RU" b="1" dirty="0" smtClean="0"/>
              <a:t>Семья </a:t>
            </a:r>
            <a:r>
              <a:rPr lang="ru-RU" b="1" dirty="0" err="1" smtClean="0"/>
              <a:t>Вохминых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«Самая активная семья»</a:t>
            </a:r>
          </a:p>
          <a:p>
            <a:pPr>
              <a:buNone/>
            </a:pPr>
            <a:r>
              <a:rPr lang="ru-RU" b="1" dirty="0" smtClean="0"/>
              <a:t>Семья  </a:t>
            </a:r>
            <a:r>
              <a:rPr lang="ru-RU" b="1" dirty="0" err="1" smtClean="0"/>
              <a:t>Крепановых</a:t>
            </a:r>
            <a:r>
              <a:rPr lang="ru-RU" dirty="0" smtClean="0"/>
              <a:t>  – «Самая активная 						семья»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Перспективы на новый учебный год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Начать работу по программе «Первые шаги».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Создать развивающую среду в группе в соответствии с возрастом.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Выстроить работу по сохранению и укреплению здоровья и профилактике нарушений опорно-двигательного аппарата  с опорой на предыдущий успешный опыт.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Построить работу с родителями опираясь на предыдущий успешный опыт работы.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Характеристика группы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Общее количество детей: 27 человек</a:t>
            </a:r>
          </a:p>
          <a:p>
            <a:pPr>
              <a:buNone/>
            </a:pPr>
            <a:r>
              <a:rPr lang="ru-RU" sz="2000" dirty="0" smtClean="0"/>
              <a:t>13 девочек, 14 мальчиков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Полных: 23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Неполных с мамой: 4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Неполных с папой: 0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Опекаемых:0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1 ребёнок: 6 чел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2 ребёнка: 17 чел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3 ребенка и более: 4 чел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1 группа здоровья 8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2 группа здоровья  17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3 группа здоровья  2 человека</a:t>
            </a:r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Достижения детьми планируемых результатов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728" y="20002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Психодиагностическое обследование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Результаты готовности к школе по психодиагностическому обследованию: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728" y="2714620"/>
          <a:ext cx="619127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Сформированность</a:t>
            </a:r>
            <a:r>
              <a:rPr lang="ru-RU" b="1" dirty="0" smtClean="0"/>
              <a:t>  ключевых образовательных компетенций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71472" y="1714488"/>
          <a:ext cx="7658128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Курсы/Семинары/</a:t>
            </a:r>
            <a:r>
              <a:rPr lang="ru-RU" b="1" dirty="0" err="1" smtClean="0"/>
              <a:t>Вебинары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Евдокимова О.А </a:t>
            </a:r>
            <a:r>
              <a:rPr lang="ru-RU" sz="2800" dirty="0" smtClean="0"/>
              <a:t>– Музыкально-обогащенная среда в ДОУ (8ч - </a:t>
            </a:r>
            <a:r>
              <a:rPr lang="ru-RU" sz="2800" dirty="0" err="1" smtClean="0"/>
              <a:t>онлайн</a:t>
            </a:r>
            <a:r>
              <a:rPr lang="ru-RU" sz="2800" dirty="0" smtClean="0"/>
              <a:t>) 29.11.2021-30.11.2021г</a:t>
            </a:r>
          </a:p>
          <a:p>
            <a:pPr algn="ctr">
              <a:buNone/>
            </a:pPr>
            <a:r>
              <a:rPr lang="ru-RU" sz="2800" b="1" dirty="0" smtClean="0"/>
              <a:t>Евдокимова О.А </a:t>
            </a:r>
            <a:r>
              <a:rPr lang="ru-RU" sz="2800" dirty="0" smtClean="0"/>
              <a:t>– Семинар – Театральная деятельность в ДОУ (</a:t>
            </a:r>
            <a:r>
              <a:rPr lang="ru-RU" sz="2800" dirty="0" err="1" smtClean="0"/>
              <a:t>онлайн</a:t>
            </a:r>
            <a:r>
              <a:rPr lang="ru-RU" sz="2800" dirty="0" smtClean="0"/>
              <a:t>) 17.05.2022г</a:t>
            </a:r>
          </a:p>
          <a:p>
            <a:pPr algn="ctr">
              <a:buNone/>
            </a:pPr>
            <a:r>
              <a:rPr lang="ru-RU" sz="2800" b="1" dirty="0" err="1" smtClean="0"/>
              <a:t>Чахалян</a:t>
            </a:r>
            <a:r>
              <a:rPr lang="ru-RU" sz="2800" b="1" dirty="0" smtClean="0"/>
              <a:t> А.А </a:t>
            </a:r>
            <a:r>
              <a:rPr lang="ru-RU" sz="2800" dirty="0" smtClean="0"/>
              <a:t>– участие в семинаре «Шаги к успеху» 17.11.2022г (очное)</a:t>
            </a:r>
          </a:p>
          <a:p>
            <a:pPr algn="ctr">
              <a:buNone/>
            </a:pPr>
            <a:r>
              <a:rPr lang="ru-RU" sz="2800" b="1" dirty="0" err="1" smtClean="0"/>
              <a:t>Чахалян</a:t>
            </a:r>
            <a:r>
              <a:rPr lang="ru-RU" sz="2800" b="1" dirty="0" smtClean="0"/>
              <a:t> А.А </a:t>
            </a:r>
            <a:r>
              <a:rPr lang="ru-RU" sz="2800" dirty="0" smtClean="0"/>
              <a:t>– участие в семинаре  «Детский сад без игрушек» 29.04.2022г (очное)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Печатная работа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6572296" cy="41434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 smtClean="0"/>
              <a:t>УФК по Красноярскому краю (КГПУ им. В.П.Астафьева) – Конференция психология и педагогика детства.</a:t>
            </a:r>
          </a:p>
          <a:p>
            <a:pPr algn="ctr">
              <a:buNone/>
            </a:pPr>
            <a:r>
              <a:rPr lang="ru-RU" sz="4000" dirty="0" smtClean="0"/>
              <a:t>Статья – «Нравственно-экологическое воспитание детей дошкольного возраста» (</a:t>
            </a:r>
            <a:r>
              <a:rPr lang="ru-RU" sz="4000" dirty="0" err="1" smtClean="0"/>
              <a:t>Чахалян</a:t>
            </a:r>
            <a:r>
              <a:rPr lang="ru-RU" sz="4000" dirty="0" smtClean="0"/>
              <a:t> А.А, Янина К.Н)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с семьями воспитанников.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Родители – это самые близкие люди, которые всегда могут прийти на помощь и мы, педагоги, используем эту возможность. Наше дошкольное образовательное учреждение в течение многих лет проводит планомерную целенаправленную работу с родителями.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 нашем детском саду мы используем как традиционные, так и инновационные формы работы.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Родительские собрания с применением нетрадиционных форм проведения: игры-погружения, деловые игры, презентации;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Индивидуальные беседы;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Анкетирование;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Консультации по интересующим вопросам;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Организация совместной трудовой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Участие родителей в конкурсах, выставках разного уровня;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Родительские мастер-классы;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Ежегодный конкурс «Семья года»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430</Words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Отчет за 2021-2022 учебный ГОД Подготовительная к школе группа 03 «Непоседы»</vt:lpstr>
      <vt:lpstr>Характеристика группы</vt:lpstr>
      <vt:lpstr>Достижения детьми планируемых результатов</vt:lpstr>
      <vt:lpstr>Психодиагностическое обследование</vt:lpstr>
      <vt:lpstr>Сформированность  ключевых образовательных компетенций</vt:lpstr>
      <vt:lpstr>Курсы/Семинары/Вебинары</vt:lpstr>
      <vt:lpstr>Печатная работа</vt:lpstr>
      <vt:lpstr>Взаимодействие с семьями воспитанников.</vt:lpstr>
      <vt:lpstr>В нашем детском саду мы используем как традиционные, так и инновационные формы работы.</vt:lpstr>
      <vt:lpstr>Взаимодействие с семьями воспитанников.</vt:lpstr>
      <vt:lpstr>«Семья года» – Итоги.</vt:lpstr>
      <vt:lpstr>Перспективы на новый учебный год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Пользователь Windows</cp:lastModifiedBy>
  <cp:revision>38</cp:revision>
  <dcterms:created xsi:type="dcterms:W3CDTF">2022-05-29T14:23:16Z</dcterms:created>
  <dcterms:modified xsi:type="dcterms:W3CDTF">2022-05-31T16:15:44Z</dcterms:modified>
</cp:coreProperties>
</file>